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16"/>
  </p:notesMasterIdLst>
  <p:sldIdLst>
    <p:sldId id="256" r:id="rId4"/>
    <p:sldId id="301" r:id="rId5"/>
    <p:sldId id="302" r:id="rId6"/>
    <p:sldId id="304" r:id="rId7"/>
    <p:sldId id="305" r:id="rId8"/>
    <p:sldId id="310" r:id="rId9"/>
    <p:sldId id="311" r:id="rId10"/>
    <p:sldId id="312" r:id="rId11"/>
    <p:sldId id="313" r:id="rId12"/>
    <p:sldId id="307" r:id="rId13"/>
    <p:sldId id="309" r:id="rId14"/>
    <p:sldId id="31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3149" autoAdjust="0"/>
  </p:normalViewPr>
  <p:slideViewPr>
    <p:cSldViewPr snapToGrid="0">
      <p:cViewPr varScale="1">
        <p:scale>
          <a:sx n="73" d="100"/>
          <a:sy n="73" d="100"/>
        </p:scale>
        <p:origin x="936" y="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App Service is a PaaS offering that comprises four separate (but related) services:</a:t>
            </a:r>
          </a:p>
          <a:p>
            <a:endParaRPr lang="en-US" baseline="0" dirty="0" smtClean="0"/>
          </a:p>
          <a:p>
            <a:pPr marL="171450" indent="-171450">
              <a:buFont typeface="Arial" panose="020B0604020202020204" pitchFamily="34" charset="0"/>
              <a:buChar char="•"/>
            </a:pPr>
            <a:r>
              <a:rPr lang="en-US" baseline="0" dirty="0" smtClean="0"/>
              <a:t>Web Apps is a fully managed compute platform optimized to host Web sites and Web applications</a:t>
            </a:r>
          </a:p>
          <a:p>
            <a:pPr marL="171450" indent="-171450">
              <a:buFont typeface="Arial" panose="020B0604020202020204" pitchFamily="34" charset="0"/>
              <a:buChar char="•"/>
            </a:pPr>
            <a:r>
              <a:rPr lang="en-US" baseline="0" dirty="0" smtClean="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smtClean="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smtClean="0"/>
              <a:t>Logic Apps allows you to automate business processes and workflow -- for example, automatically finding negative tweets about your company and sending notifications to a Slack channel</a:t>
            </a:r>
          </a:p>
          <a:p>
            <a:endParaRPr lang="en-US" dirty="0" smtClean="0"/>
          </a:p>
          <a:p>
            <a:r>
              <a:rPr lang="en-US" dirty="0" smtClean="0"/>
              <a:t>Together, these services comprise a ready-made solution to many of the challenges involved in publishing Web sites, Web apps, Web services, mobile apps, and more.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focus of this presentation is</a:t>
            </a:r>
            <a:r>
              <a:rPr lang="en-US" baseline="0" dirty="0" smtClean="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With a traditional server farm, there are two ways to scale to meet demand:</a:t>
            </a:r>
          </a:p>
          <a:p>
            <a:endParaRPr lang="en-US" baseline="0" dirty="0" smtClean="0"/>
          </a:p>
          <a:p>
            <a:pPr marL="171450" indent="-171450">
              <a:buFont typeface="Arial" panose="020B0604020202020204" pitchFamily="34" charset="0"/>
              <a:buChar char="•"/>
            </a:pPr>
            <a:r>
              <a:rPr lang="en-US" baseline="0" dirty="0" smtClean="0"/>
              <a:t>Scale up by beefing up the servers (more RAM, more cores, etc.)</a:t>
            </a:r>
          </a:p>
          <a:p>
            <a:pPr marL="171450" indent="-171450">
              <a:buFont typeface="Arial" panose="020B0604020202020204" pitchFamily="34" charset="0"/>
              <a:buChar char="•"/>
            </a:pPr>
            <a:r>
              <a:rPr lang="en-US" baseline="0" dirty="0" smtClean="0"/>
              <a:t>Scale out by adding servers</a:t>
            </a:r>
          </a:p>
          <a:p>
            <a:endParaRPr lang="en-US" baseline="0" dirty="0" smtClean="0"/>
          </a:p>
          <a:p>
            <a:r>
              <a:rPr lang="en-US" baseline="0" dirty="0" smtClean="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smtClean="0"/>
          </a:p>
          <a:p>
            <a:r>
              <a:rPr lang="en-US" baseline="0" dirty="0" smtClean="0"/>
              <a:t>* For 3 instances on Basic, only manual scaling is supported</a:t>
            </a:r>
          </a:p>
          <a:p>
            <a:r>
              <a:rPr lang="en-US" baseline="0" dirty="0" smtClean="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Manual scaling can</a:t>
            </a:r>
            <a:r>
              <a:rPr lang="en-US" baseline="0" dirty="0" smtClean="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Demonstrate</a:t>
            </a:r>
            <a:r>
              <a:rPr lang="en-US" baseline="0" dirty="0" smtClean="0"/>
              <a:t> scaling out in this and the next two slides by showing the VM count increasing as traffic increases.</a:t>
            </a:r>
            <a:endParaRPr lang="en-US" dirty="0" smtClean="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 testing is useful for determining which of two landing</a:t>
            </a:r>
            <a:r>
              <a:rPr lang="en-US" baseline="0" dirty="0" smtClean="0"/>
              <a:t> pages</a:t>
            </a:r>
            <a:r>
              <a:rPr lang="en-US" dirty="0" smtClean="0"/>
              <a:t>, for example, is more effective in</a:t>
            </a:r>
            <a:r>
              <a:rPr lang="en-US" baseline="0" dirty="0" smtClean="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407524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Continuous integration</a:t>
            </a:r>
            <a:r>
              <a:rPr lang="en-US" baseline="0" dirty="0" smtClean="0"/>
              <a:t> means deploying updates to your Web app as often as needed -- even several times a day. Azure supports many different deployment methods, including FTP, </a:t>
            </a:r>
            <a:r>
              <a:rPr lang="en-US" baseline="0" dirty="0" err="1" smtClean="0"/>
              <a:t>Git</a:t>
            </a:r>
            <a:r>
              <a:rPr lang="en-US" baseline="0" dirty="0" smtClean="0"/>
              <a:t> deployment (publishing from a local </a:t>
            </a:r>
            <a:r>
              <a:rPr lang="en-US" baseline="0" dirty="0" err="1" smtClean="0"/>
              <a:t>Git</a:t>
            </a:r>
            <a:r>
              <a:rPr lang="en-US" baseline="0" dirty="0" smtClean="0"/>
              <a:t> repository to Azure), and </a:t>
            </a:r>
            <a:r>
              <a:rPr lang="en-US" baseline="0" dirty="0" err="1" smtClean="0"/>
              <a:t>WebDeploy</a:t>
            </a:r>
            <a:r>
              <a:rPr lang="en-US" baseline="0" dirty="0" smtClean="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smtClean="0"/>
              <a:t>BitBucket</a:t>
            </a:r>
            <a:r>
              <a:rPr lang="en-US" baseline="0" dirty="0" smtClean="0"/>
              <a:t>, VSTS, and local </a:t>
            </a:r>
            <a:r>
              <a:rPr lang="en-US" baseline="0" dirty="0" err="1" smtClean="0"/>
              <a:t>Git</a:t>
            </a:r>
            <a:r>
              <a:rPr lang="en-US" baseline="0" dirty="0" smtClean="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create an</a:t>
            </a:r>
            <a:r>
              <a:rPr lang="en-US" baseline="0" dirty="0" smtClean="0"/>
              <a:t> Azure Web App, you are asked to choose an App Service plan (or create a new one). These plans support 5 pricing tiers (Free, Shared, Basic, Standard, and Premium), with each tier offering a unique combination of capabilities and capacity. </a:t>
            </a:r>
            <a:r>
              <a:rPr lang="en-US" dirty="0" smtClean="0"/>
              <a:t>Apps in the same subscription and geographic location can share a plan. For more information, see https://azure.microsoft.com/en-us/documentation/articles/azure-web-sites-web-hosting-plans-in-depth-overview/.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137361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4/1/2017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4.jpeg"/><Relationship Id="rId4" Type="http://schemas.openxmlformats.org/officeDocument/2006/relationships/image" Target="../media/image45.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37.emf"/><Relationship Id="rId17" Type="http://schemas.openxmlformats.org/officeDocument/2006/relationships/image" Target="../media/image42.emf"/><Relationship Id="rId2" Type="http://schemas.openxmlformats.org/officeDocument/2006/relationships/notesSlide" Target="../notesSlides/notesSlide6.xml"/><Relationship Id="rId16" Type="http://schemas.openxmlformats.org/officeDocument/2006/relationships/image" Target="../media/image41.emf"/><Relationship Id="rId1" Type="http://schemas.openxmlformats.org/officeDocument/2006/relationships/slideLayout" Target="../slideLayouts/slideLayout40.xml"/><Relationship Id="rId6" Type="http://schemas.openxmlformats.org/officeDocument/2006/relationships/image" Target="../media/image31.emf"/><Relationship Id="rId11" Type="http://schemas.openxmlformats.org/officeDocument/2006/relationships/image" Target="../media/image36.emf"/><Relationship Id="rId5" Type="http://schemas.openxmlformats.org/officeDocument/2006/relationships/image" Target="../media/image30.emf"/><Relationship Id="rId15" Type="http://schemas.openxmlformats.org/officeDocument/2006/relationships/image" Target="../media/image4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3" Type="http://schemas.openxmlformats.org/officeDocument/2006/relationships/image" Target="../media/image29.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image" Target="../media/image28.emf"/><Relationship Id="rId16" Type="http://schemas.openxmlformats.org/officeDocument/2006/relationships/image" Target="../media/image42.emf"/><Relationship Id="rId1" Type="http://schemas.openxmlformats.org/officeDocument/2006/relationships/slideLayout" Target="../slideLayouts/slideLayout40.xml"/><Relationship Id="rId6" Type="http://schemas.openxmlformats.org/officeDocument/2006/relationships/image" Target="../media/image32.emf"/><Relationship Id="rId11" Type="http://schemas.openxmlformats.org/officeDocument/2006/relationships/image" Target="../media/image39.png"/><Relationship Id="rId5" Type="http://schemas.openxmlformats.org/officeDocument/2006/relationships/image" Target="../media/image31.emf"/><Relationship Id="rId15" Type="http://schemas.openxmlformats.org/officeDocument/2006/relationships/image" Target="../media/image34.emf"/><Relationship Id="rId10" Type="http://schemas.openxmlformats.org/officeDocument/2006/relationships/image" Target="../media/image38.emf"/><Relationship Id="rId4" Type="http://schemas.openxmlformats.org/officeDocument/2006/relationships/image" Target="../media/image30.emf"/><Relationship Id="rId9" Type="http://schemas.openxmlformats.org/officeDocument/2006/relationships/image" Target="../media/image37.emf"/><Relationship Id="rId14" Type="http://schemas.openxmlformats.org/officeDocument/2006/relationships/image" Target="../media/image33.emf"/></Relationships>
</file>

<file path=ppt/slides/_rels/slide8.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7.emf"/><Relationship Id="rId3" Type="http://schemas.openxmlformats.org/officeDocument/2006/relationships/image" Target="../media/image33.emf"/><Relationship Id="rId7" Type="http://schemas.openxmlformats.org/officeDocument/2006/relationships/image" Target="../media/image30.emf"/><Relationship Id="rId12" Type="http://schemas.openxmlformats.org/officeDocument/2006/relationships/image" Target="../media/image36.emf"/><Relationship Id="rId2" Type="http://schemas.openxmlformats.org/officeDocument/2006/relationships/image" Target="../media/image32.emf"/><Relationship Id="rId16" Type="http://schemas.openxmlformats.org/officeDocument/2006/relationships/image" Target="../media/image42.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9.png"/><Relationship Id="rId5" Type="http://schemas.openxmlformats.org/officeDocument/2006/relationships/image" Target="../media/image28.emf"/><Relationship Id="rId15" Type="http://schemas.openxmlformats.org/officeDocument/2006/relationships/image" Target="../media/image41.emf"/><Relationship Id="rId10" Type="http://schemas.openxmlformats.org/officeDocument/2006/relationships/image" Target="../media/image38.emf"/><Relationship Id="rId4" Type="http://schemas.openxmlformats.org/officeDocument/2006/relationships/image" Target="../media/image34.emf"/><Relationship Id="rId9" Type="http://schemas.openxmlformats.org/officeDocument/2006/relationships/image" Target="../media/image35.emf"/><Relationship Id="rId14" Type="http://schemas.openxmlformats.org/officeDocument/2006/relationships/image" Target="../media/image40.emf"/></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Web Apps</a:t>
            </a:r>
            <a:endParaRPr lang="en-US" dirty="0"/>
          </a:p>
        </p:txBody>
      </p:sp>
      <p:sp>
        <p:nvSpPr>
          <p:cNvPr id="3" name="Subtitle 2"/>
          <p:cNvSpPr>
            <a:spLocks noGrp="1"/>
          </p:cNvSpPr>
          <p:nvPr>
            <p:ph type="subTitle" idx="1"/>
          </p:nvPr>
        </p:nvSpPr>
        <p:spPr/>
        <p:txBody>
          <a:bodyPr/>
          <a:lstStyle/>
          <a:p>
            <a:r>
              <a:rPr lang="en-US" dirty="0" err="1" smtClean="0"/>
              <a:t>Inisha</a:t>
            </a:r>
            <a:r>
              <a:rPr lang="en-US" dirty="0" smtClean="0"/>
              <a:t> Pradhan</a:t>
            </a:r>
          </a:p>
          <a:p>
            <a:r>
              <a:rPr lang="en-US" dirty="0" smtClean="0"/>
              <a:t>[Inisha@brainworks.edu.np]</a:t>
            </a:r>
            <a:endParaRPr lang="en-US" dirty="0"/>
          </a:p>
        </p:txBody>
      </p:sp>
    </p:spTree>
    <p:extLst>
      <p:ext uri="{BB962C8B-B14F-4D97-AF65-F5344CB8AC3E}">
        <p14:creationId xmlns:p14="http://schemas.microsoft.com/office/powerpoint/2010/main" val="24485052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normAutofit/>
          </a:bodyPr>
          <a:lstStyle/>
          <a:p>
            <a:r>
              <a:rPr lang="en-US" sz="2400" dirty="0"/>
              <a:t>Web apps can be deployed manually via FTP or </a:t>
            </a:r>
            <a:r>
              <a:rPr lang="en-US" sz="2400" dirty="0" err="1"/>
              <a:t>WebDeploy</a:t>
            </a:r>
            <a:endParaRPr lang="en-US" sz="2400" dirty="0"/>
          </a:p>
          <a:p>
            <a:r>
              <a:rPr lang="en-US" sz="2400" dirty="0"/>
              <a:t>Automate deployment using 3</a:t>
            </a:r>
            <a:r>
              <a:rPr lang="en-US" sz="2400" baseline="30000" dirty="0"/>
              <a:t>rd</a:t>
            </a:r>
            <a:r>
              <a:rPr lang="en-US" sz="2400" dirty="0"/>
              <a:t> party </a:t>
            </a:r>
            <a:r>
              <a:rPr lang="en-US" sz="2400" dirty="0" smtClean="0"/>
              <a:t>source-control </a:t>
            </a:r>
            <a:r>
              <a:rPr lang="en-US" sz="2400" dirty="0"/>
              <a:t>providers</a:t>
            </a:r>
          </a:p>
          <a:p>
            <a:r>
              <a:rPr lang="en-US" sz="2400" dirty="0"/>
              <a:t>Can also use a </a:t>
            </a:r>
            <a:r>
              <a:rPr lang="en-US" sz="2400" dirty="0" smtClean="0"/>
              <a:t>local </a:t>
            </a:r>
            <a:r>
              <a:rPr lang="en-US" sz="2400" dirty="0" err="1" smtClean="0"/>
              <a:t>Git</a:t>
            </a:r>
            <a:r>
              <a:rPr lang="en-US" sz="2400" dirty="0" smtClean="0"/>
              <a:t> repository from Azure Portal</a:t>
            </a:r>
            <a:endParaRPr lang="en-US" sz="2400" dirty="0"/>
          </a:p>
          <a:p>
            <a:endParaRPr lang="en-US" sz="2400" dirty="0"/>
          </a:p>
        </p:txBody>
      </p:sp>
      <p:grpSp>
        <p:nvGrpSpPr>
          <p:cNvPr id="4" name="Group 3"/>
          <p:cNvGrpSpPr/>
          <p:nvPr/>
        </p:nvGrpSpPr>
        <p:grpSpPr>
          <a:xfrm>
            <a:off x="1583924" y="3720662"/>
            <a:ext cx="9024152" cy="1867340"/>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smtClean="0">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smtClean="0">
                    <a:solidFill>
                      <a:srgbClr val="0079D6"/>
                    </a:solidFill>
                  </a:rPr>
                  <a:t>GitHub</a:t>
                </a:r>
                <a:endParaRPr lang="en-US" sz="2400" dirty="0">
                  <a:solidFill>
                    <a:srgbClr val="0079D6"/>
                  </a:solidFill>
                </a:endParaRP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smtClean="0">
                    <a:solidFill>
                      <a:srgbClr val="0079D6"/>
                    </a:solidFill>
                  </a:rPr>
                  <a:t>CodePlex</a:t>
                </a:r>
                <a:endParaRPr lang="en-US" sz="2400" dirty="0">
                  <a:solidFill>
                    <a:srgbClr val="0079D6"/>
                  </a:solidFill>
                </a:endParaRP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smtClean="0">
                    <a:solidFill>
                      <a:srgbClr val="0079D6"/>
                    </a:solidFill>
                  </a:rPr>
                  <a:t>Visual Studio</a:t>
                </a:r>
                <a:br>
                  <a:rPr lang="en-US" sz="2400" dirty="0" smtClean="0">
                    <a:solidFill>
                      <a:srgbClr val="0079D6"/>
                    </a:solidFill>
                  </a:rPr>
                </a:br>
                <a:r>
                  <a:rPr lang="en-US" sz="2400" dirty="0" smtClean="0">
                    <a:solidFill>
                      <a:srgbClr val="0079D6"/>
                    </a:solidFill>
                  </a:rPr>
                  <a:t>Team Services</a:t>
                </a:r>
                <a:endParaRPr lang="en-US" sz="2400" dirty="0">
                  <a:solidFill>
                    <a:srgbClr val="0079D6"/>
                  </a:solidFill>
                </a:endParaRP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smtClean="0">
                    <a:solidFill>
                      <a:srgbClr val="0079D6"/>
                    </a:solidFill>
                  </a:rPr>
                  <a:t>Git</a:t>
                </a:r>
                <a:endParaRPr lang="en-US" sz="2400" dirty="0">
                  <a:solidFill>
                    <a:srgbClr val="0079D6"/>
                  </a:solidFill>
                </a:endParaRPr>
              </a:p>
            </p:txBody>
          </p:sp>
        </p:grpSp>
      </p:gr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24" name="Picture 2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19553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Service Plans</a:t>
            </a:r>
            <a:endParaRPr lang="en-US" dirty="0"/>
          </a:p>
        </p:txBody>
      </p:sp>
      <p:sp>
        <p:nvSpPr>
          <p:cNvPr id="3" name="Content Placeholder 2"/>
          <p:cNvSpPr>
            <a:spLocks noGrp="1"/>
          </p:cNvSpPr>
          <p:nvPr>
            <p:ph idx="1"/>
          </p:nvPr>
        </p:nvSpPr>
        <p:spPr/>
        <p:txBody>
          <a:bodyPr/>
          <a:lstStyle/>
          <a:p>
            <a:r>
              <a:rPr lang="en-US" dirty="0" smtClean="0"/>
              <a:t>Billing and provisioning for App Service resources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83734699"/>
              </p:ext>
            </p:extLst>
          </p:nvPr>
        </p:nvGraphicFramePr>
        <p:xfrm>
          <a:off x="838200" y="2354320"/>
          <a:ext cx="9779136" cy="292608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6335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Free</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Shared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Basic</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Standard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Premium</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 of Apps</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Unlimited</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Shared Disk Space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500</a:t>
                      </a:r>
                      <a:r>
                        <a:rPr lang="en-US" baseline="0" dirty="0" smtClean="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Maximum Instances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3</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50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smtClean="0">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Yes</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Staging Environments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5</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t>20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Custom Domains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smtClean="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Yes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6335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SLA</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99.95%</a:t>
                      </a:r>
                      <a:endParaRPr lang="en-US"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1436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46289" y="2541057"/>
            <a:ext cx="10515600" cy="755298"/>
          </a:xfrm>
        </p:spPr>
        <p:txBody>
          <a:bodyPr>
            <a:noAutofit/>
          </a:bodyPr>
          <a:lstStyle/>
          <a:p>
            <a:pPr marL="0" indent="0" algn="ctr">
              <a:buNone/>
            </a:pPr>
            <a:r>
              <a:rPr lang="en-GB" sz="6000" dirty="0" smtClean="0"/>
              <a:t>Demo</a:t>
            </a:r>
            <a:endParaRPr lang="en-GB" sz="6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3987107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App Service Family</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hq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smtClean="0"/>
              <a:t>Web Apps</a:t>
            </a:r>
          </a:p>
          <a:p>
            <a:pPr algn="ctr"/>
            <a:r>
              <a:rPr lang="en-US" sz="1400" dirty="0" smtClean="0"/>
              <a:t>Web apps that scale with your business</a:t>
            </a:r>
            <a:endParaRPr lang="en-US" sz="1400" dirty="0"/>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smtClean="0"/>
              <a:t>Mobile Apps</a:t>
            </a:r>
          </a:p>
          <a:p>
            <a:pPr algn="ctr"/>
            <a:r>
              <a:rPr lang="en-US" sz="1400" dirty="0" smtClean="0"/>
              <a:t>Build mobile apps for any device</a:t>
            </a:r>
            <a:endParaRPr lang="en-US" sz="1400" dirty="0"/>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smtClean="0"/>
              <a:t>Logic Apps</a:t>
            </a:r>
          </a:p>
          <a:p>
            <a:pPr algn="ctr"/>
            <a:r>
              <a:rPr lang="en-US" sz="1400" dirty="0" smtClean="0"/>
              <a:t>Automate business processes across SaaS and on-premises</a:t>
            </a:r>
            <a:endParaRPr lang="en-US" sz="1400" dirty="0"/>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smtClean="0"/>
              <a:t>API Apps</a:t>
            </a:r>
          </a:p>
          <a:p>
            <a:pPr algn="ctr"/>
            <a:r>
              <a:rPr lang="en-US" sz="1400" dirty="0" smtClean="0"/>
              <a:t>Build and consume APIs in the cloud</a:t>
            </a:r>
            <a:endParaRPr lang="en-US" sz="1400" dirty="0"/>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787" y="2063060"/>
            <a:ext cx="3657600" cy="3657600"/>
          </a:xfrm>
          <a:prstGeom prst="rect">
            <a:avLst/>
          </a:prstGeom>
        </p:spPr>
      </p:pic>
      <p:sp>
        <p:nvSpPr>
          <p:cNvPr id="19" name="Left Brace 18"/>
          <p:cNvSpPr/>
          <p:nvPr/>
        </p:nvSpPr>
        <p:spPr>
          <a:xfrm rot="10800000">
            <a:off x="5384520" y="2063059"/>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Web Apps</a:t>
            </a:r>
            <a:endParaRPr lang="en-US" dirty="0"/>
          </a:p>
        </p:txBody>
      </p:sp>
      <p:sp>
        <p:nvSpPr>
          <p:cNvPr id="3" name="Content Placeholder 2"/>
          <p:cNvSpPr>
            <a:spLocks noGrp="1"/>
          </p:cNvSpPr>
          <p:nvPr>
            <p:ph idx="1"/>
          </p:nvPr>
        </p:nvSpPr>
        <p:spPr>
          <a:xfrm>
            <a:off x="838200" y="1418897"/>
            <a:ext cx="10515600" cy="4758066"/>
          </a:xfrm>
        </p:spPr>
        <p:txBody>
          <a:bodyPr>
            <a:normAutofit/>
          </a:bodyPr>
          <a:lstStyle/>
          <a:p>
            <a:r>
              <a:rPr lang="en-US" sz="2000" dirty="0" smtClean="0"/>
              <a:t>Support a variety of languages </a:t>
            </a:r>
            <a:r>
              <a:rPr lang="en-US" sz="2000" dirty="0"/>
              <a:t>and platforms</a:t>
            </a:r>
          </a:p>
          <a:p>
            <a:pPr lvl="1"/>
            <a:r>
              <a:rPr lang="en-US" sz="1800" dirty="0"/>
              <a:t>.NET, </a:t>
            </a:r>
            <a:r>
              <a:rPr lang="en-US" sz="1800" dirty="0" smtClean="0"/>
              <a:t>Java, </a:t>
            </a:r>
            <a:r>
              <a:rPr lang="en-US" sz="1800" dirty="0"/>
              <a:t>Node.js, PHP, </a:t>
            </a:r>
            <a:r>
              <a:rPr lang="en-US" sz="1800" dirty="0" smtClean="0"/>
              <a:t>Python, and more</a:t>
            </a:r>
            <a:endParaRPr lang="en-US" sz="1800" dirty="0"/>
          </a:p>
          <a:p>
            <a:r>
              <a:rPr lang="en-US" sz="2000" dirty="0" smtClean="0"/>
              <a:t>Support scaling (manual or auto) and load </a:t>
            </a:r>
            <a:r>
              <a:rPr lang="en-US" sz="2000" dirty="0"/>
              <a:t>balancing</a:t>
            </a:r>
          </a:p>
          <a:p>
            <a:r>
              <a:rPr lang="en-US" sz="2000" dirty="0" smtClean="0"/>
              <a:t>Support slots </a:t>
            </a:r>
            <a:r>
              <a:rPr lang="en-US" sz="2000" dirty="0"/>
              <a:t>for staged </a:t>
            </a:r>
            <a:r>
              <a:rPr lang="en-US" sz="2000" dirty="0" smtClean="0"/>
              <a:t>deployments and A/B testing</a:t>
            </a:r>
            <a:endParaRPr lang="en-US" sz="2000" dirty="0"/>
          </a:p>
          <a:p>
            <a:r>
              <a:rPr lang="en-US" sz="2000" dirty="0" smtClean="0"/>
              <a:t>Support continuous </a:t>
            </a:r>
            <a:r>
              <a:rPr lang="en-US" sz="2000" dirty="0"/>
              <a:t>integration</a:t>
            </a:r>
          </a:p>
          <a:p>
            <a:endParaRPr lang="en-US" sz="2000" dirty="0"/>
          </a:p>
        </p:txBody>
      </p:sp>
      <p:sp>
        <p:nvSpPr>
          <p:cNvPr id="4" name="Rectangle 3"/>
          <p:cNvSpPr/>
          <p:nvPr/>
        </p:nvSpPr>
        <p:spPr>
          <a:xfrm>
            <a:off x="7901950" y="3427453"/>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Global Scale</a:t>
            </a:r>
          </a:p>
          <a:p>
            <a:pPr algn="ctr"/>
            <a:r>
              <a:rPr lang="en-US" sz="1600" dirty="0" smtClean="0">
                <a:solidFill>
                  <a:schemeClr val="bg1"/>
                </a:solidFill>
              </a:rPr>
              <a:t>Scale up and down as needed, manually or automatically</a:t>
            </a:r>
          </a:p>
        </p:txBody>
      </p:sp>
      <p:sp>
        <p:nvSpPr>
          <p:cNvPr id="5" name="Rectangle 4"/>
          <p:cNvSpPr/>
          <p:nvPr/>
        </p:nvSpPr>
        <p:spPr>
          <a:xfrm>
            <a:off x="4546692" y="3427453"/>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Enterprise Grade</a:t>
            </a:r>
          </a:p>
          <a:p>
            <a:pPr algn="ctr"/>
            <a:r>
              <a:rPr lang="en-US" sz="1600" dirty="0" smtClean="0">
                <a:solidFill>
                  <a:schemeClr val="bg1"/>
                </a:solidFill>
              </a:rPr>
              <a:t>ISO-, SOC2-, and PCO-compliant with enterprise-level SLAs</a:t>
            </a:r>
          </a:p>
        </p:txBody>
      </p:sp>
      <p:sp>
        <p:nvSpPr>
          <p:cNvPr id="6" name="Rectangle 5"/>
          <p:cNvSpPr/>
          <p:nvPr/>
        </p:nvSpPr>
        <p:spPr>
          <a:xfrm>
            <a:off x="1233476" y="3427453"/>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Familiar and Fast</a:t>
            </a:r>
          </a:p>
          <a:p>
            <a:pPr algn="ctr"/>
            <a:r>
              <a:rPr lang="en-US" sz="1600" dirty="0" smtClean="0">
                <a:solidFill>
                  <a:schemeClr val="bg1"/>
                </a:solidFill>
              </a:rPr>
              <a:t>Leverage existing skills, plus languages, frameworks, and tools you're familiar with</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30703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vs. Scaling Out</a:t>
            </a:r>
            <a:endParaRPr lang="en-US" dirty="0"/>
          </a:p>
        </p:txBody>
      </p:sp>
      <p:sp>
        <p:nvSpPr>
          <p:cNvPr id="4" name="Rectangle 3"/>
          <p:cNvSpPr/>
          <p:nvPr/>
        </p:nvSpPr>
        <p:spPr>
          <a:xfrm>
            <a:off x="614901" y="1435697"/>
            <a:ext cx="4889948" cy="3971771"/>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Up</a:t>
            </a:r>
            <a:endParaRPr lang="en-US" sz="4000" dirty="0"/>
          </a:p>
        </p:txBody>
      </p:sp>
      <p:grpSp>
        <p:nvGrpSpPr>
          <p:cNvPr id="5" name="Group 4"/>
          <p:cNvGrpSpPr/>
          <p:nvPr/>
        </p:nvGrpSpPr>
        <p:grpSpPr>
          <a:xfrm>
            <a:off x="1845539" y="2467553"/>
            <a:ext cx="2605644" cy="914400"/>
            <a:chOff x="6096000" y="1614678"/>
            <a:chExt cx="2605644" cy="914400"/>
          </a:xfrm>
        </p:grpSpPr>
        <p:pic>
          <p:nvPicPr>
            <p:cNvPr id="6" name="Picture 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3669733"/>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size</a:t>
            </a:r>
            <a:endParaRPr lang="en-US" sz="3200" u="sng" dirty="0">
              <a:solidFill>
                <a:schemeClr val="bg1"/>
              </a:solidFill>
            </a:endParaRPr>
          </a:p>
        </p:txBody>
      </p:sp>
      <p:sp>
        <p:nvSpPr>
          <p:cNvPr id="10" name="Content Placeholder 2"/>
          <p:cNvSpPr txBox="1">
            <a:spLocks/>
          </p:cNvSpPr>
          <p:nvPr/>
        </p:nvSpPr>
        <p:spPr>
          <a:xfrm>
            <a:off x="614901" y="4245293"/>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1 Core w/ 1.75 GB RAM </a:t>
            </a:r>
            <a:br>
              <a:rPr lang="en-US" sz="2400" i="1" dirty="0" smtClean="0">
                <a:solidFill>
                  <a:schemeClr val="bg1"/>
                </a:solidFill>
              </a:rPr>
            </a:br>
            <a:r>
              <a:rPr lang="en-US" sz="2400" i="1" dirty="0" smtClean="0">
                <a:solidFill>
                  <a:schemeClr val="bg1"/>
                </a:solidFill>
              </a:rPr>
              <a:t> 2 Cores w/ 3.5 GB RAM</a:t>
            </a:r>
            <a:br>
              <a:rPr lang="en-US" sz="2400" i="1" dirty="0" smtClean="0">
                <a:solidFill>
                  <a:schemeClr val="bg1"/>
                </a:solidFill>
              </a:rPr>
            </a:br>
            <a:r>
              <a:rPr lang="en-US" sz="2400" i="1" dirty="0" smtClean="0">
                <a:solidFill>
                  <a:schemeClr val="bg1"/>
                </a:solidFill>
              </a:rPr>
              <a:t> 4 Cores w/ 7 GB RAM</a:t>
            </a:r>
            <a:endParaRPr lang="en-US" sz="1600" i="1" dirty="0" smtClean="0">
              <a:solidFill>
                <a:schemeClr val="bg1"/>
              </a:solidFill>
            </a:endParaRPr>
          </a:p>
        </p:txBody>
      </p:sp>
      <p:sp>
        <p:nvSpPr>
          <p:cNvPr id="11" name="Rectangle 10"/>
          <p:cNvSpPr/>
          <p:nvPr/>
        </p:nvSpPr>
        <p:spPr>
          <a:xfrm>
            <a:off x="6719625" y="1456720"/>
            <a:ext cx="4889948" cy="3939370"/>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Out</a:t>
            </a:r>
            <a:endParaRPr lang="en-US" sz="4000" dirty="0"/>
          </a:p>
        </p:txBody>
      </p:sp>
      <p:sp>
        <p:nvSpPr>
          <p:cNvPr id="12" name="Rectangle 11"/>
          <p:cNvSpPr/>
          <p:nvPr/>
        </p:nvSpPr>
        <p:spPr>
          <a:xfrm>
            <a:off x="6719625" y="3533098"/>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count</a:t>
            </a:r>
            <a:endParaRPr lang="en-US" sz="3200" u="sng" dirty="0">
              <a:solidFill>
                <a:schemeClr val="bg1"/>
              </a:solidFill>
            </a:endParaRPr>
          </a:p>
        </p:txBody>
      </p:sp>
      <p:sp>
        <p:nvSpPr>
          <p:cNvPr id="13" name="Content Placeholder 2"/>
          <p:cNvSpPr txBox="1">
            <a:spLocks/>
          </p:cNvSpPr>
          <p:nvPr/>
        </p:nvSpPr>
        <p:spPr>
          <a:xfrm>
            <a:off x="6719625" y="4108658"/>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Max 3* instances</a:t>
            </a:r>
            <a:br>
              <a:rPr lang="en-US" sz="2400" i="1" dirty="0" smtClean="0">
                <a:solidFill>
                  <a:schemeClr val="bg1"/>
                </a:solidFill>
              </a:rPr>
            </a:br>
            <a:r>
              <a:rPr lang="en-US" sz="2400" i="1" dirty="0" smtClean="0">
                <a:solidFill>
                  <a:schemeClr val="bg1"/>
                </a:solidFill>
              </a:rPr>
              <a:t>Max 10 instances</a:t>
            </a:r>
            <a:br>
              <a:rPr lang="en-US" sz="2400" i="1" dirty="0" smtClean="0">
                <a:solidFill>
                  <a:schemeClr val="bg1"/>
                </a:solidFill>
              </a:rPr>
            </a:br>
            <a:r>
              <a:rPr lang="en-US" sz="2400" i="1" dirty="0" smtClean="0">
                <a:solidFill>
                  <a:schemeClr val="bg1"/>
                </a:solidFill>
              </a:rPr>
              <a:t> Max 20/50** instances </a:t>
            </a:r>
            <a:endParaRPr lang="en-US" sz="1800" i="1" dirty="0" smtClean="0">
              <a:solidFill>
                <a:schemeClr val="bg1"/>
              </a:solidFill>
            </a:endParaRPr>
          </a:p>
        </p:txBody>
      </p:sp>
      <p:pic>
        <p:nvPicPr>
          <p:cNvPr id="23" name="Picture 22"/>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7804700" y="2508072"/>
            <a:ext cx="457200" cy="457200"/>
          </a:xfrm>
          <a:prstGeom prst="rect">
            <a:avLst/>
          </a:prstGeom>
        </p:spPr>
      </p:pic>
      <p:pic>
        <p:nvPicPr>
          <p:cNvPr id="24" name="Picture 23"/>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426731" y="2508072"/>
            <a:ext cx="457200" cy="457200"/>
          </a:xfrm>
          <a:prstGeom prst="rect">
            <a:avLst/>
          </a:prstGeom>
        </p:spPr>
      </p:pic>
      <p:pic>
        <p:nvPicPr>
          <p:cNvPr id="25" name="Picture 24"/>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048762" y="2508072"/>
            <a:ext cx="457200" cy="457200"/>
          </a:xfrm>
          <a:prstGeom prst="rect">
            <a:avLst/>
          </a:prstGeom>
        </p:spPr>
      </p:pic>
      <p:pic>
        <p:nvPicPr>
          <p:cNvPr id="26" name="Picture 25"/>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670793" y="2508072"/>
            <a:ext cx="457200" cy="457200"/>
          </a:xfrm>
          <a:prstGeom prst="rect">
            <a:avLst/>
          </a:prstGeom>
        </p:spPr>
      </p:pic>
      <p:pic>
        <p:nvPicPr>
          <p:cNvPr id="27" name="Picture 26"/>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287856" y="2508072"/>
            <a:ext cx="457200" cy="457200"/>
          </a:xfrm>
          <a:prstGeom prst="rect">
            <a:avLst/>
          </a:prstGeom>
        </p:spPr>
      </p:pic>
      <p:pic>
        <p:nvPicPr>
          <p:cNvPr id="28" name="Picture 27"/>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7804700" y="3097225"/>
            <a:ext cx="457200" cy="457200"/>
          </a:xfrm>
          <a:prstGeom prst="rect">
            <a:avLst/>
          </a:prstGeom>
        </p:spPr>
      </p:pic>
      <p:pic>
        <p:nvPicPr>
          <p:cNvPr id="29" name="Picture 28"/>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8426731" y="3097225"/>
            <a:ext cx="457200" cy="457200"/>
          </a:xfrm>
          <a:prstGeom prst="rect">
            <a:avLst/>
          </a:prstGeom>
        </p:spPr>
      </p:pic>
      <p:pic>
        <p:nvPicPr>
          <p:cNvPr id="30" name="Picture 29"/>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048762" y="3097225"/>
            <a:ext cx="457200" cy="457200"/>
          </a:xfrm>
          <a:prstGeom prst="rect">
            <a:avLst/>
          </a:prstGeom>
        </p:spPr>
      </p:pic>
      <p:pic>
        <p:nvPicPr>
          <p:cNvPr id="31" name="Picture 30"/>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9670793" y="3097225"/>
            <a:ext cx="457200" cy="457200"/>
          </a:xfrm>
          <a:prstGeom prst="rect">
            <a:avLst/>
          </a:prstGeom>
        </p:spPr>
      </p:pic>
      <p:pic>
        <p:nvPicPr>
          <p:cNvPr id="32" name="Picture 31"/>
          <p:cNvPicPr>
            <a:picLocks noChangeAspect="1"/>
          </p:cNvPicPr>
          <p:nvPr/>
        </p:nvPicPr>
        <p:blipFill>
          <a:blip r:embed="rId3" cstate="hqprint">
            <a:biLevel thresh="25000"/>
            <a:extLst>
              <a:ext uri="{28A0092B-C50C-407E-A947-70E740481C1C}">
                <a14:useLocalDpi xmlns:a14="http://schemas.microsoft.com/office/drawing/2010/main" val="0"/>
              </a:ext>
            </a:extLst>
          </a:blip>
          <a:stretch>
            <a:fillRect/>
          </a:stretch>
        </p:blipFill>
        <p:spPr>
          <a:xfrm>
            <a:off x="10287856" y="3097225"/>
            <a:ext cx="457200" cy="457200"/>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8543" y="5448639"/>
            <a:ext cx="2111732" cy="1364900"/>
          </a:xfrm>
          <a:prstGeom prst="rect">
            <a:avLst/>
          </a:prstGeom>
        </p:spPr>
      </p:pic>
      <p:pic>
        <p:nvPicPr>
          <p:cNvPr id="34" name="Picture 3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25218800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Scaling vs. Auto-Scaling</a:t>
            </a:r>
            <a:endParaRPr lang="en-US" dirty="0"/>
          </a:p>
        </p:txBody>
      </p:sp>
      <p:pic>
        <p:nvPicPr>
          <p:cNvPr id="4" name="Picture 3"/>
          <p:cNvPicPr>
            <a:picLocks noChangeAspect="1"/>
          </p:cNvPicPr>
          <p:nvPr/>
        </p:nvPicPr>
        <p:blipFill rotWithShape="1">
          <a:blip r:embed="rId3"/>
          <a:srcRect b="10379"/>
          <a:stretch/>
        </p:blipFill>
        <p:spPr>
          <a:xfrm>
            <a:off x="5400405" y="1597238"/>
            <a:ext cx="4668506" cy="1044180"/>
          </a:xfrm>
          <a:prstGeom prst="rect">
            <a:avLst/>
          </a:prstGeom>
          <a:ln>
            <a:solidFill>
              <a:schemeClr val="tx1"/>
            </a:solidFill>
          </a:ln>
        </p:spPr>
      </p:pic>
      <p:sp>
        <p:nvSpPr>
          <p:cNvPr id="5" name="Content Placeholder 2"/>
          <p:cNvSpPr txBox="1">
            <a:spLocks/>
          </p:cNvSpPr>
          <p:nvPr/>
        </p:nvSpPr>
        <p:spPr>
          <a:xfrm>
            <a:off x="1175690" y="4776499"/>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Schedule &amp; Performance Rules</a:t>
            </a:r>
          </a:p>
        </p:txBody>
      </p:sp>
      <p:sp>
        <p:nvSpPr>
          <p:cNvPr id="6" name="Content Placeholder 2"/>
          <p:cNvSpPr txBox="1">
            <a:spLocks/>
          </p:cNvSpPr>
          <p:nvPr/>
        </p:nvSpPr>
        <p:spPr>
          <a:xfrm>
            <a:off x="1131849" y="174520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Manual – Scale via portal or scripts</a:t>
            </a:r>
          </a:p>
        </p:txBody>
      </p:sp>
      <p:sp>
        <p:nvSpPr>
          <p:cNvPr id="7" name="Content Placeholder 2"/>
          <p:cNvSpPr txBox="1">
            <a:spLocks/>
          </p:cNvSpPr>
          <p:nvPr/>
        </p:nvSpPr>
        <p:spPr>
          <a:xfrm>
            <a:off x="1131849" y="3489465"/>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CPU Percentage</a:t>
            </a:r>
          </a:p>
        </p:txBody>
      </p:sp>
      <p:pic>
        <p:nvPicPr>
          <p:cNvPr id="8" name="Picture 7"/>
          <p:cNvPicPr>
            <a:picLocks noChangeAspect="1"/>
          </p:cNvPicPr>
          <p:nvPr/>
        </p:nvPicPr>
        <p:blipFill rotWithShape="1">
          <a:blip r:embed="rId4"/>
          <a:srcRect b="6657"/>
          <a:stretch/>
        </p:blipFill>
        <p:spPr>
          <a:xfrm>
            <a:off x="5400403" y="2745523"/>
            <a:ext cx="4668508" cy="1925863"/>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4776499"/>
            <a:ext cx="4670487" cy="1067696"/>
          </a:xfrm>
          <a:prstGeom prst="rect">
            <a:avLst/>
          </a:prstGeom>
          <a:ln>
            <a:solidFill>
              <a:schemeClr val="tx1"/>
            </a:solid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11" name="Picture 1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332452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p:txBody>
          <a:bodyPr/>
          <a:lstStyle/>
          <a:p>
            <a:r>
              <a:rPr lang="en-US" dirty="0" smtClean="0"/>
              <a:t>Test changes by routing requests to different deployment slots</a:t>
            </a:r>
            <a:endParaRPr lang="en-US" dirty="0"/>
          </a:p>
          <a:p>
            <a:r>
              <a:rPr lang="en-US" dirty="0"/>
              <a:t>Use Traffic Routing to direct % of traffic to alternate </a:t>
            </a:r>
            <a:r>
              <a:rPr lang="en-US" dirty="0" smtClean="0"/>
              <a:t>slots</a:t>
            </a:r>
            <a:endParaRPr lang="en-US" dirty="0"/>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8543" y="5396089"/>
            <a:ext cx="2111732" cy="1364900"/>
          </a:xfrm>
          <a:prstGeom prst="rect">
            <a:avLst/>
          </a:prstGeom>
        </p:spPr>
      </p:pic>
      <p:pic>
        <p:nvPicPr>
          <p:cNvPr id="6" name="Picture 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7717" y="5588002"/>
            <a:ext cx="2784645" cy="1260030"/>
          </a:xfrm>
          <a:prstGeom prst="rect">
            <a:avLst/>
          </a:prstGeom>
        </p:spPr>
      </p:pic>
    </p:spTree>
    <p:extLst>
      <p:ext uri="{BB962C8B-B14F-4D97-AF65-F5344CB8AC3E}">
        <p14:creationId xmlns:p14="http://schemas.microsoft.com/office/powerpoint/2010/main" val="254296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7647</TotalTime>
  <Words>1081</Words>
  <Application>Microsoft Office PowerPoint</Application>
  <PresentationFormat>Widescreen</PresentationFormat>
  <Paragraphs>128</Paragraphs>
  <Slides>12</Slides>
  <Notes>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vt:i4>
      </vt:variant>
    </vt:vector>
  </HeadingPairs>
  <TitlesOfParts>
    <vt:vector size="23" baseType="lpstr">
      <vt:lpstr>Arial</vt:lpstr>
      <vt:lpstr>Calibri</vt:lpstr>
      <vt:lpstr>Consolas</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Up vs. Scaling Out</vt:lpstr>
      <vt:lpstr>Manual Scaling vs. Auto-Scaling</vt:lpstr>
      <vt:lpstr>PowerPoint Presentation</vt:lpstr>
      <vt:lpstr>PowerPoint Presentation</vt:lpstr>
      <vt:lpstr>PowerPoint Presentation</vt:lpstr>
      <vt:lpstr>A/B Testing</vt:lpstr>
      <vt:lpstr>Continuous Integration</vt:lpstr>
      <vt:lpstr>App Service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Rohit Shrestha</cp:lastModifiedBy>
  <cp:revision>143</cp:revision>
  <dcterms:created xsi:type="dcterms:W3CDTF">2016-04-21T18:51:19Z</dcterms:created>
  <dcterms:modified xsi:type="dcterms:W3CDTF">2017-04-01T09:21:15Z</dcterms:modified>
</cp:coreProperties>
</file>